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68" r:id="rId2"/>
    <p:sldId id="256" r:id="rId3"/>
    <p:sldId id="259" r:id="rId4"/>
    <p:sldId id="258" r:id="rId5"/>
    <p:sldId id="270" r:id="rId6"/>
    <p:sldId id="257" r:id="rId7"/>
    <p:sldId id="271" r:id="rId8"/>
    <p:sldId id="272" r:id="rId9"/>
    <p:sldId id="273" r:id="rId10"/>
    <p:sldId id="274" r:id="rId11"/>
    <p:sldId id="260" r:id="rId12"/>
    <p:sldId id="275" r:id="rId13"/>
    <p:sldId id="276"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5" autoAdjust="0"/>
    <p:restoredTop sz="94660"/>
  </p:normalViewPr>
  <p:slideViewPr>
    <p:cSldViewPr snapToGrid="0">
      <p:cViewPr varScale="1">
        <p:scale>
          <a:sx n="46" d="100"/>
          <a:sy n="46" d="100"/>
        </p:scale>
        <p:origin x="786"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8D1F87-9866-40DF-840D-40F77DABD55F}" type="datetimeFigureOut">
              <a:rPr lang="en-IN" smtClean="0"/>
              <a:t>01-06-2019</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E87A8-FF8B-4438-AE2E-6B01B035D7FF}" type="slidenum">
              <a:rPr lang="en-IN" smtClean="0"/>
              <a:t>‹#›</a:t>
            </a:fld>
            <a:endParaRPr lang="en-IN"/>
          </a:p>
        </p:txBody>
      </p:sp>
    </p:spTree>
    <p:extLst>
      <p:ext uri="{BB962C8B-B14F-4D97-AF65-F5344CB8AC3E}">
        <p14:creationId xmlns:p14="http://schemas.microsoft.com/office/powerpoint/2010/main" val="38239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Shortages will exist when prices fall below $10, at $5 customers will purchase 25M </a:t>
            </a:r>
            <a:r>
              <a:rPr lang="en-US" sz="1200" kern="1200" dirty="0" err="1">
                <a:solidFill>
                  <a:schemeClr val="tx1"/>
                </a:solidFill>
                <a:effectLst/>
                <a:latin typeface="+mn-lt"/>
                <a:ea typeface="+mn-ea"/>
                <a:cs typeface="+mn-cs"/>
              </a:rPr>
              <a:t>litres</a:t>
            </a:r>
            <a:r>
              <a:rPr lang="en-US" sz="1200" kern="1200" dirty="0">
                <a:solidFill>
                  <a:schemeClr val="tx1"/>
                </a:solidFill>
                <a:effectLst/>
                <a:latin typeface="+mn-lt"/>
                <a:ea typeface="+mn-ea"/>
                <a:cs typeface="+mn-cs"/>
              </a:rPr>
              <a:t> whereas suppliers will make available 15M </a:t>
            </a:r>
            <a:r>
              <a:rPr lang="en-US" sz="1200" kern="1200" dirty="0" err="1">
                <a:solidFill>
                  <a:schemeClr val="tx1"/>
                </a:solidFill>
                <a:effectLst/>
                <a:latin typeface="+mn-lt"/>
                <a:ea typeface="+mn-ea"/>
                <a:cs typeface="+mn-cs"/>
              </a:rPr>
              <a:t>litres</a:t>
            </a:r>
            <a:r>
              <a:rPr lang="en-US" sz="1200" kern="1200" dirty="0">
                <a:solidFill>
                  <a:schemeClr val="tx1"/>
                </a:solidFill>
                <a:effectLst/>
                <a:latin typeface="+mn-lt"/>
                <a:ea typeface="+mn-ea"/>
                <a:cs typeface="+mn-cs"/>
              </a:rPr>
              <a:t>, due to the higher level of demand, prices will be forced to rise until the equilibrium of $10 is reached. Alternatively, a surplus situation arises when supply is more than demand; should prices rise to $15; suppliers will be enticed to supply 25M </a:t>
            </a:r>
            <a:r>
              <a:rPr lang="en-US" sz="1200" kern="1200" dirty="0" err="1">
                <a:solidFill>
                  <a:schemeClr val="tx1"/>
                </a:solidFill>
                <a:effectLst/>
                <a:latin typeface="+mn-lt"/>
                <a:ea typeface="+mn-ea"/>
                <a:cs typeface="+mn-cs"/>
              </a:rPr>
              <a:t>litres</a:t>
            </a:r>
            <a:r>
              <a:rPr lang="en-US" sz="1200" kern="1200" dirty="0">
                <a:solidFill>
                  <a:schemeClr val="tx1"/>
                </a:solidFill>
                <a:effectLst/>
                <a:latin typeface="+mn-lt"/>
                <a:ea typeface="+mn-ea"/>
                <a:cs typeface="+mn-cs"/>
              </a:rPr>
              <a:t> whereas buyers will buy 15M </a:t>
            </a:r>
            <a:r>
              <a:rPr lang="en-US" sz="1200" kern="1200" dirty="0" err="1">
                <a:solidFill>
                  <a:schemeClr val="tx1"/>
                </a:solidFill>
                <a:effectLst/>
                <a:latin typeface="+mn-lt"/>
                <a:ea typeface="+mn-ea"/>
                <a:cs typeface="+mn-cs"/>
              </a:rPr>
              <a:t>litres</a:t>
            </a:r>
            <a:r>
              <a:rPr lang="en-US" sz="1200" kern="1200" dirty="0">
                <a:solidFill>
                  <a:schemeClr val="tx1"/>
                </a:solidFill>
                <a:effectLst/>
                <a:latin typeface="+mn-lt"/>
                <a:ea typeface="+mn-ea"/>
                <a:cs typeface="+mn-cs"/>
              </a:rPr>
              <a:t>. Higher inventory cost and overhead cost will force suppliers to cut their prices to $10 to balance the market forces. </a:t>
            </a:r>
          </a:p>
          <a:p>
            <a:endParaRPr lang="en-US" dirty="0"/>
          </a:p>
        </p:txBody>
      </p:sp>
      <p:sp>
        <p:nvSpPr>
          <p:cNvPr id="4" name="Slide Number Placeholder 3"/>
          <p:cNvSpPr>
            <a:spLocks noGrp="1"/>
          </p:cNvSpPr>
          <p:nvPr>
            <p:ph type="sldNum" sz="quarter" idx="5"/>
          </p:nvPr>
        </p:nvSpPr>
        <p:spPr/>
        <p:txBody>
          <a:bodyPr/>
          <a:lstStyle/>
          <a:p>
            <a:fld id="{F79FE749-2C14-40B9-867F-CB8B2E2DAC48}" type="slidenum">
              <a:rPr lang="en-US" smtClean="0"/>
              <a:t>8</a:t>
            </a:fld>
            <a:endParaRPr lang="en-US"/>
          </a:p>
        </p:txBody>
      </p:sp>
    </p:spTree>
    <p:extLst>
      <p:ext uri="{BB962C8B-B14F-4D97-AF65-F5344CB8AC3E}">
        <p14:creationId xmlns:p14="http://schemas.microsoft.com/office/powerpoint/2010/main" val="3688159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59DBE824-BF50-4D05-BD5D-B031D0398C06}" type="datetimeFigureOut">
              <a:rPr lang="en-US" smtClean="0"/>
              <a:t>6/1/2019</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6C3C0A2-A537-4132-8126-8234CB4AAA95}"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9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DBE824-BF50-4D05-BD5D-B031D0398C06}" type="datetimeFigureOut">
              <a:rPr lang="en-US" smtClean="0"/>
              <a:t>6/1/2019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2458912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DBE824-BF50-4D05-BD5D-B031D0398C06}" type="datetimeFigureOut">
              <a:rPr lang="en-US" smtClean="0"/>
              <a:t>6/1/2019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3C0A2-A537-4132-8126-8234CB4AAA95}"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646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DBE824-BF50-4D05-BD5D-B031D0398C06}" type="datetimeFigureOut">
              <a:rPr lang="en-US" smtClean="0"/>
              <a:t>6/1/2019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3996553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DBE824-BF50-4D05-BD5D-B031D0398C06}" type="datetimeFigureOut">
              <a:rPr lang="en-US" smtClean="0"/>
              <a:t>6/1/2019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3111784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DBE824-BF50-4D05-BD5D-B031D0398C06}" type="datetimeFigureOut">
              <a:rPr lang="en-US" smtClean="0"/>
              <a:t>6/1/2019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107012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DBE824-BF50-4D05-BD5D-B031D0398C06}" type="datetimeFigureOut">
              <a:rPr lang="en-US" smtClean="0"/>
              <a:t>6/1/2019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2971023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DBE824-BF50-4D05-BD5D-B031D0398C06}" type="datetimeFigureOut">
              <a:rPr lang="en-US" smtClean="0"/>
              <a:t>6/1/2019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32065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DBE824-BF50-4D05-BD5D-B031D0398C06}" type="datetimeFigureOut">
              <a:rPr lang="en-US" smtClean="0"/>
              <a:t>6/1/2019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3228525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DBE824-BF50-4D05-BD5D-B031D0398C06}" type="datetimeFigureOut">
              <a:rPr lang="en-US" smtClean="0"/>
              <a:t>6/1/2019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2712332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DBE824-BF50-4D05-BD5D-B031D0398C06}" type="datetimeFigureOut">
              <a:rPr lang="en-US" smtClean="0"/>
              <a:t>6/1/2019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C3C0A2-A537-4132-8126-8234CB4AAA95}" type="slidenum">
              <a:rPr lang="en-US" smtClean="0"/>
              <a:t>‹#›</a:t>
            </a:fld>
            <a:endParaRPr lang="en-US"/>
          </a:p>
        </p:txBody>
      </p:sp>
    </p:spTree>
    <p:extLst>
      <p:ext uri="{BB962C8B-B14F-4D97-AF65-F5344CB8AC3E}">
        <p14:creationId xmlns:p14="http://schemas.microsoft.com/office/powerpoint/2010/main" val="386068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59DBE824-BF50-4D05-BD5D-B031D0398C06}" type="datetimeFigureOut">
              <a:rPr lang="en-US" smtClean="0"/>
              <a:t>6/1/2019</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6C3C0A2-A537-4132-8126-8234CB4AAA95}" type="slidenum">
              <a:rPr lang="en-US" smtClean="0"/>
              <a:t>‹#›</a:t>
            </a:fld>
            <a:endParaRPr lang="en-US"/>
          </a:p>
        </p:txBody>
      </p:sp>
    </p:spTree>
    <p:extLst>
      <p:ext uri="{BB962C8B-B14F-4D97-AF65-F5344CB8AC3E}">
        <p14:creationId xmlns:p14="http://schemas.microsoft.com/office/powerpoint/2010/main" val="3131347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3050" y="609600"/>
            <a:ext cx="9144000" cy="2819400"/>
          </a:xfrm>
        </p:spPr>
        <p:txBody>
          <a:bodyPr>
            <a:normAutofit/>
          </a:bodyPr>
          <a:lstStyle/>
          <a:p>
            <a:pPr algn="r"/>
            <a:r>
              <a:rPr lang="en-US" sz="2800" b="1" u="sng" dirty="0">
                <a:latin typeface="Times New Roman" panose="02020603050405020304" pitchFamily="18" charset="0"/>
                <a:cs typeface="Times New Roman" panose="02020603050405020304" pitchFamily="18" charset="0"/>
              </a:rPr>
              <a:t>Common Sense Economics : A Guide to Critical Thinking </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b="1" dirty="0">
                <a:solidFill>
                  <a:srgbClr val="000000"/>
                </a:solidFill>
                <a:latin typeface="Times New Roman" panose="02020603050405020304" pitchFamily="18" charset="0"/>
                <a:cs typeface="Times New Roman" panose="02020603050405020304" pitchFamily="18" charset="0"/>
              </a:rPr>
              <a:t/>
            </a:r>
            <a:br>
              <a:rPr lang="en-US" sz="2800" b="1" dirty="0">
                <a:solidFill>
                  <a:srgbClr val="000000"/>
                </a:solidFill>
                <a:latin typeface="Times New Roman" panose="02020603050405020304" pitchFamily="18" charset="0"/>
                <a:cs typeface="Times New Roman" panose="02020603050405020304" pitchFamily="18" charset="0"/>
              </a:rPr>
            </a:br>
            <a:r>
              <a:rPr lang="en-US" sz="2800" b="1" dirty="0">
                <a:solidFill>
                  <a:srgbClr val="000000"/>
                </a:solidFill>
                <a:latin typeface="Times New Roman" panose="02020603050405020304" pitchFamily="18" charset="0"/>
                <a:cs typeface="Times New Roman" panose="02020603050405020304" pitchFamily="18" charset="0"/>
              </a:rPr>
              <a:t/>
            </a:r>
            <a:br>
              <a:rPr lang="en-US" sz="2800" b="1" dirty="0">
                <a:solidFill>
                  <a:srgbClr val="000000"/>
                </a:solidFill>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43049" y="3878263"/>
            <a:ext cx="10516429" cy="1655762"/>
          </a:xfrm>
        </p:spPr>
        <p:txBody>
          <a:bodyPr/>
          <a:lstStyle/>
          <a:p>
            <a:pPr algn="l"/>
            <a:r>
              <a:rPr lang="en-US" dirty="0">
                <a:latin typeface="Times New Roman" panose="02020603050405020304" pitchFamily="18" charset="0"/>
                <a:cs typeface="Times New Roman" panose="02020603050405020304" pitchFamily="18" charset="0"/>
              </a:rPr>
              <a:t>Compiled by:	</a:t>
            </a:r>
            <a:r>
              <a:rPr lang="en-US" b="1" dirty="0">
                <a:latin typeface="Times New Roman" panose="02020603050405020304" pitchFamily="18" charset="0"/>
                <a:cs typeface="Times New Roman" panose="02020603050405020304" pitchFamily="18" charset="0"/>
              </a:rPr>
              <a:t>Roland Atta-</a:t>
            </a:r>
            <a:r>
              <a:rPr lang="en-US" b="1" dirty="0" err="1">
                <a:latin typeface="Times New Roman" panose="02020603050405020304" pitchFamily="18" charset="0"/>
                <a:cs typeface="Times New Roman" panose="02020603050405020304" pitchFamily="18" charset="0"/>
              </a:rPr>
              <a:t>Ampiah</a:t>
            </a:r>
            <a:r>
              <a:rPr lang="en-US" b="1" dirty="0">
                <a:latin typeface="Times New Roman" panose="02020603050405020304" pitchFamily="18" charset="0"/>
                <a:cs typeface="Times New Roman" panose="02020603050405020304" pitchFamily="18" charset="0"/>
              </a:rPr>
              <a:t>		Desmond Awadzi</a:t>
            </a:r>
          </a:p>
          <a:p>
            <a:pPr algn="l"/>
            <a:r>
              <a:rPr lang="en-US" b="1" dirty="0">
                <a:latin typeface="Times New Roman" panose="02020603050405020304" pitchFamily="18" charset="0"/>
                <a:cs typeface="Times New Roman" panose="02020603050405020304" pitchFamily="18" charset="0"/>
              </a:rPr>
              <a:t>		 Bruce </a:t>
            </a:r>
            <a:r>
              <a:rPr lang="en-US" b="1" dirty="0" err="1">
                <a:latin typeface="Times New Roman" panose="02020603050405020304" pitchFamily="18" charset="0"/>
                <a:cs typeface="Times New Roman" panose="02020603050405020304" pitchFamily="18" charset="0"/>
              </a:rPr>
              <a:t>Baginski</a:t>
            </a:r>
            <a:r>
              <a:rPr lang="en-US" b="1" dirty="0">
                <a:latin typeface="Times New Roman" panose="02020603050405020304" pitchFamily="18" charset="0"/>
                <a:cs typeface="Times New Roman" panose="02020603050405020304" pitchFamily="18" charset="0"/>
              </a:rPr>
              <a:t>	           	Charles Bissette</a:t>
            </a:r>
          </a:p>
          <a:p>
            <a:pPr algn="l"/>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Adanda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Fondon</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2813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4A3381A7-F248-4AFF-8522-13312B99C9A6}"/>
              </a:ext>
            </a:extLst>
          </p:cNvPr>
          <p:cNvPicPr>
            <a:picLocks noChangeAspect="1"/>
          </p:cNvPicPr>
          <p:nvPr/>
        </p:nvPicPr>
        <p:blipFill>
          <a:blip r:embed="rId2"/>
          <a:stretch>
            <a:fillRect/>
          </a:stretch>
        </p:blipFill>
        <p:spPr>
          <a:xfrm>
            <a:off x="5528604" y="170166"/>
            <a:ext cx="6541448" cy="6427581"/>
          </a:xfrm>
          <a:prstGeom prst="rect">
            <a:avLst/>
          </a:prstGeom>
        </p:spPr>
      </p:pic>
      <p:sp>
        <p:nvSpPr>
          <p:cNvPr id="4" name="Rectangle 3">
            <a:extLst>
              <a:ext uri="{FF2B5EF4-FFF2-40B4-BE49-F238E27FC236}">
                <a16:creationId xmlns="" xmlns:a16="http://schemas.microsoft.com/office/drawing/2014/main" id="{72784A8B-B84C-4753-814B-E30A439350AD}"/>
              </a:ext>
            </a:extLst>
          </p:cNvPr>
          <p:cNvSpPr/>
          <p:nvPr/>
        </p:nvSpPr>
        <p:spPr>
          <a:xfrm>
            <a:off x="121948" y="170166"/>
            <a:ext cx="5209708" cy="369332"/>
          </a:xfrm>
          <a:prstGeom prst="rect">
            <a:avLst/>
          </a:prstGeom>
        </p:spPr>
        <p:txBody>
          <a:bodyPr wrap="square">
            <a:spAutoFit/>
          </a:bodyPr>
          <a:lstStyle/>
          <a:p>
            <a:pPr algn="ctr"/>
            <a:r>
              <a:rPr lang="en-US" dirty="0">
                <a:solidFill>
                  <a:schemeClr val="bg1"/>
                </a:solidFill>
                <a:latin typeface="Times New Roman" panose="02020603050405020304" pitchFamily="18" charset="0"/>
                <a:cs typeface="Times New Roman" panose="02020603050405020304" pitchFamily="18" charset="0"/>
              </a:rPr>
              <a:t>Comparative Advantage in Trade</a:t>
            </a:r>
          </a:p>
        </p:txBody>
      </p:sp>
      <p:sp>
        <p:nvSpPr>
          <p:cNvPr id="5" name="TextBox 4">
            <a:extLst>
              <a:ext uri="{FF2B5EF4-FFF2-40B4-BE49-F238E27FC236}">
                <a16:creationId xmlns="" xmlns:a16="http://schemas.microsoft.com/office/drawing/2014/main" id="{7B84E4D4-DBFA-4AD3-BAC5-FB4870D49E93}"/>
              </a:ext>
            </a:extLst>
          </p:cNvPr>
          <p:cNvSpPr txBox="1"/>
          <p:nvPr/>
        </p:nvSpPr>
        <p:spPr>
          <a:xfrm>
            <a:off x="759656" y="1452425"/>
            <a:ext cx="4572000" cy="4524315"/>
          </a:xfrm>
          <a:prstGeom prst="rect">
            <a:avLst/>
          </a:prstGeom>
          <a:noFill/>
        </p:spPr>
        <p:txBody>
          <a:bodyPr wrap="square" rtlCol="0">
            <a:spAutoFit/>
          </a:bodyPr>
          <a:lstStyle/>
          <a:p>
            <a:pPr algn="ctr"/>
            <a:r>
              <a:rPr lang="en-US" dirty="0">
                <a:solidFill>
                  <a:schemeClr val="bg1"/>
                </a:solidFill>
                <a:latin typeface="Times New Roman" panose="02020603050405020304" pitchFamily="18" charset="0"/>
                <a:cs typeface="Times New Roman" panose="02020603050405020304" pitchFamily="18" charset="0"/>
              </a:rPr>
              <a:t>This is the ability for an individual, business, or government who specializes in producing a product or delivering a service at a lower opportunity cost then a competitor to create as many of the products or perform as many of the services capable to earn the most revenue for that product or service.  The individual, business, or government will then purchase items or services that would be too costly produce themselves (</a:t>
            </a:r>
            <a:r>
              <a:rPr lang="en-US" dirty="0" err="1">
                <a:solidFill>
                  <a:schemeClr val="bg1"/>
                </a:solidFill>
                <a:latin typeface="Times New Roman" panose="02020603050405020304" pitchFamily="18" charset="0"/>
                <a:cs typeface="Times New Roman" panose="02020603050405020304" pitchFamily="18" charset="0"/>
              </a:rPr>
              <a:t>Gwartney</a:t>
            </a:r>
            <a:r>
              <a:rPr lang="en-US" dirty="0">
                <a:solidFill>
                  <a:schemeClr val="bg1"/>
                </a:solidFill>
                <a:latin typeface="Times New Roman" panose="02020603050405020304" pitchFamily="18" charset="0"/>
                <a:cs typeface="Times New Roman" panose="02020603050405020304" pitchFamily="18" charset="0"/>
              </a:rPr>
              <a:t>, 2019, pg. 15).</a:t>
            </a:r>
          </a:p>
          <a:p>
            <a:pPr algn="ctr"/>
            <a:endParaRPr lang="en-US" dirty="0">
              <a:solidFill>
                <a:schemeClr val="bg1"/>
              </a:solidFill>
              <a:latin typeface="Times New Roman" panose="02020603050405020304" pitchFamily="18" charset="0"/>
              <a:cs typeface="Times New Roman" panose="02020603050405020304" pitchFamily="18" charset="0"/>
            </a:endParaRPr>
          </a:p>
          <a:p>
            <a:pPr algn="ctr"/>
            <a:r>
              <a:rPr lang="en-US" dirty="0">
                <a:solidFill>
                  <a:schemeClr val="bg1"/>
                </a:solidFill>
                <a:latin typeface="Times New Roman" panose="02020603050405020304" pitchFamily="18" charset="0"/>
                <a:cs typeface="Times New Roman" panose="02020603050405020304" pitchFamily="18" charset="0"/>
              </a:rPr>
              <a:t>Comparative advantages can make everyone in the transaction process better off by ensuring the resources are being used for the maximization of specialized activates to produce the highest revenue. </a:t>
            </a:r>
          </a:p>
        </p:txBody>
      </p:sp>
    </p:spTree>
    <p:extLst>
      <p:ext uri="{BB962C8B-B14F-4D97-AF65-F5344CB8AC3E}">
        <p14:creationId xmlns:p14="http://schemas.microsoft.com/office/powerpoint/2010/main" val="2734500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CDB0C8C-5690-43C4-A1CB-916508302524}"/>
              </a:ext>
            </a:extLst>
          </p:cNvPr>
          <p:cNvPicPr>
            <a:picLocks noChangeAspect="1"/>
          </p:cNvPicPr>
          <p:nvPr/>
        </p:nvPicPr>
        <p:blipFill>
          <a:blip r:embed="rId2"/>
          <a:stretch>
            <a:fillRect/>
          </a:stretch>
        </p:blipFill>
        <p:spPr>
          <a:xfrm>
            <a:off x="377456" y="322819"/>
            <a:ext cx="11437087" cy="6212362"/>
          </a:xfrm>
          <a:prstGeom prst="rect">
            <a:avLst/>
          </a:prstGeom>
        </p:spPr>
      </p:pic>
      <p:sp>
        <p:nvSpPr>
          <p:cNvPr id="5" name="TextBox 4">
            <a:extLst>
              <a:ext uri="{FF2B5EF4-FFF2-40B4-BE49-F238E27FC236}">
                <a16:creationId xmlns="" xmlns:a16="http://schemas.microsoft.com/office/drawing/2014/main" id="{1FCF330C-86E3-4DFA-94C8-7114AA209D9D}"/>
              </a:ext>
            </a:extLst>
          </p:cNvPr>
          <p:cNvSpPr txBox="1"/>
          <p:nvPr/>
        </p:nvSpPr>
        <p:spPr>
          <a:xfrm>
            <a:off x="7808687" y="435428"/>
            <a:ext cx="3817256" cy="6100837"/>
          </a:xfrm>
          <a:prstGeom prst="rect">
            <a:avLst/>
          </a:prstGeom>
        </p:spPr>
        <p:txBody>
          <a:bodyPr vert="horz" lIns="91440" tIns="45720" rIns="91440" bIns="45720" rtlCol="0" anchor="ctr">
            <a:normAutofit/>
          </a:bodyPr>
          <a:lstStyle/>
          <a:p>
            <a:pPr>
              <a:lnSpc>
                <a:spcPct val="90000"/>
              </a:lnSpc>
              <a:spcAft>
                <a:spcPts val="600"/>
              </a:spcAft>
            </a:pPr>
            <a:r>
              <a:rPr lang="en-US" dirty="0">
                <a:solidFill>
                  <a:schemeClr val="accent1"/>
                </a:solidFill>
                <a:latin typeface="Times New Roman" panose="02020603050405020304" pitchFamily="18" charset="0"/>
                <a:cs typeface="Times New Roman" panose="02020603050405020304" pitchFamily="18" charset="0"/>
              </a:rPr>
              <a:t>Wages of an entity (Nation, Region, Local Area) are set based on the productivity of that area.  </a:t>
            </a:r>
          </a:p>
          <a:p>
            <a:pPr>
              <a:lnSpc>
                <a:spcPct val="90000"/>
              </a:lnSpc>
              <a:spcAft>
                <a:spcPts val="600"/>
              </a:spcAft>
            </a:pPr>
            <a:endParaRPr lang="en-US" dirty="0">
              <a:solidFill>
                <a:schemeClr val="accent1"/>
              </a:solidFill>
              <a:latin typeface="Times New Roman" panose="02020603050405020304" pitchFamily="18" charset="0"/>
              <a:cs typeface="Times New Roman" panose="02020603050405020304" pitchFamily="18" charset="0"/>
            </a:endParaRPr>
          </a:p>
          <a:p>
            <a:pPr>
              <a:lnSpc>
                <a:spcPct val="90000"/>
              </a:lnSpc>
              <a:spcAft>
                <a:spcPts val="600"/>
              </a:spcAft>
            </a:pPr>
            <a:r>
              <a:rPr lang="en-US" dirty="0">
                <a:solidFill>
                  <a:schemeClr val="accent1"/>
                </a:solidFill>
                <a:latin typeface="Times New Roman" panose="02020603050405020304" pitchFamily="18" charset="0"/>
                <a:cs typeface="Times New Roman" panose="02020603050405020304" pitchFamily="18" charset="0"/>
              </a:rPr>
              <a:t>The inequality of income and differences of poverty between two entities can be found in the production of each entity. </a:t>
            </a:r>
          </a:p>
          <a:p>
            <a:pPr>
              <a:lnSpc>
                <a:spcPct val="90000"/>
              </a:lnSpc>
              <a:spcAft>
                <a:spcPts val="600"/>
              </a:spcAft>
            </a:pPr>
            <a:endParaRPr lang="en-US" dirty="0">
              <a:solidFill>
                <a:schemeClr val="accent1"/>
              </a:solidFill>
              <a:latin typeface="Times New Roman" panose="02020603050405020304" pitchFamily="18" charset="0"/>
              <a:cs typeface="Times New Roman" panose="02020603050405020304" pitchFamily="18" charset="0"/>
            </a:endParaRPr>
          </a:p>
          <a:p>
            <a:pPr>
              <a:lnSpc>
                <a:spcPct val="90000"/>
              </a:lnSpc>
              <a:spcAft>
                <a:spcPts val="600"/>
              </a:spcAft>
            </a:pPr>
            <a:r>
              <a:rPr lang="en-US" dirty="0">
                <a:solidFill>
                  <a:schemeClr val="accent1"/>
                </a:solidFill>
                <a:latin typeface="Times New Roman" panose="02020603050405020304" pitchFamily="18" charset="0"/>
                <a:cs typeface="Times New Roman" panose="02020603050405020304" pitchFamily="18" charset="0"/>
              </a:rPr>
              <a:t>Healthier benefits/wages are felt when the higher-producing entity has focused the resources owned on performing the specialized activates they have a comparable advantage in. (</a:t>
            </a:r>
            <a:r>
              <a:rPr lang="en-US" dirty="0" err="1">
                <a:solidFill>
                  <a:schemeClr val="accent1"/>
                </a:solidFill>
                <a:latin typeface="Times New Roman" panose="02020603050405020304" pitchFamily="18" charset="0"/>
                <a:cs typeface="Times New Roman" panose="02020603050405020304" pitchFamily="18" charset="0"/>
              </a:rPr>
              <a:t>Gwartney</a:t>
            </a:r>
            <a:r>
              <a:rPr lang="en-US" dirty="0">
                <a:solidFill>
                  <a:schemeClr val="accent1"/>
                </a:solidFill>
                <a:latin typeface="Times New Roman" panose="02020603050405020304" pitchFamily="18" charset="0"/>
                <a:cs typeface="Times New Roman" panose="02020603050405020304" pitchFamily="18" charset="0"/>
              </a:rPr>
              <a:t>, 2019, pg. 93).</a:t>
            </a:r>
          </a:p>
        </p:txBody>
      </p:sp>
      <p:sp>
        <p:nvSpPr>
          <p:cNvPr id="6" name="Rectangle 5">
            <a:extLst>
              <a:ext uri="{FF2B5EF4-FFF2-40B4-BE49-F238E27FC236}">
                <a16:creationId xmlns="" xmlns:a16="http://schemas.microsoft.com/office/drawing/2014/main" id="{A16E804E-2851-430C-9890-E48FB0109156}"/>
              </a:ext>
            </a:extLst>
          </p:cNvPr>
          <p:cNvSpPr/>
          <p:nvPr/>
        </p:nvSpPr>
        <p:spPr>
          <a:xfrm>
            <a:off x="377456" y="4959818"/>
            <a:ext cx="7058306" cy="400110"/>
          </a:xfrm>
          <a:prstGeom prst="rect">
            <a:avLst/>
          </a:prstGeom>
        </p:spPr>
        <p:txBody>
          <a:bodyPr wrap="square">
            <a:spAutoFit/>
          </a:bodyPr>
          <a:lstStyle/>
          <a:p>
            <a:pPr algn="ctr">
              <a:spcAft>
                <a:spcPts val="600"/>
              </a:spcAft>
            </a:pPr>
            <a:r>
              <a:rPr lang="en-US" sz="2000" dirty="0">
                <a:solidFill>
                  <a:schemeClr val="accent1"/>
                </a:solidFill>
                <a:latin typeface="Times New Roman" panose="02020603050405020304" pitchFamily="18" charset="0"/>
                <a:cs typeface="Times New Roman" panose="02020603050405020304" pitchFamily="18" charset="0"/>
              </a:rPr>
              <a:t>Comparative Advantage in Wages</a:t>
            </a:r>
          </a:p>
        </p:txBody>
      </p:sp>
    </p:spTree>
    <p:extLst>
      <p:ext uri="{BB962C8B-B14F-4D97-AF65-F5344CB8AC3E}">
        <p14:creationId xmlns:p14="http://schemas.microsoft.com/office/powerpoint/2010/main" val="4092710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12A6B7F4-802A-4098-8B54-946820C2A807}"/>
              </a:ext>
            </a:extLst>
          </p:cNvPr>
          <p:cNvSpPr/>
          <p:nvPr/>
        </p:nvSpPr>
        <p:spPr>
          <a:xfrm>
            <a:off x="1321778" y="782488"/>
            <a:ext cx="5184111" cy="369332"/>
          </a:xfrm>
          <a:prstGeom prst="rect">
            <a:avLst/>
          </a:prstGeom>
        </p:spPr>
        <p:txBody>
          <a:bodyPr wrap="none">
            <a:spAutoFit/>
          </a:bodyPr>
          <a:lstStyle/>
          <a:p>
            <a:r>
              <a:rPr lang="en-US" dirty="0">
                <a:solidFill>
                  <a:schemeClr val="accent1"/>
                </a:solidFill>
                <a:latin typeface="Times New Roman" panose="02020603050405020304" pitchFamily="18" charset="0"/>
                <a:cs typeface="Times New Roman" panose="02020603050405020304" pitchFamily="18" charset="0"/>
              </a:rPr>
              <a:t>Comparative Advantage in Your Personal Opportunity</a:t>
            </a:r>
          </a:p>
        </p:txBody>
      </p:sp>
      <p:sp>
        <p:nvSpPr>
          <p:cNvPr id="5" name="TextBox 4">
            <a:extLst>
              <a:ext uri="{FF2B5EF4-FFF2-40B4-BE49-F238E27FC236}">
                <a16:creationId xmlns="" xmlns:a16="http://schemas.microsoft.com/office/drawing/2014/main" id="{BCB802FC-E5F1-40DE-865B-75CB85508D71}"/>
              </a:ext>
            </a:extLst>
          </p:cNvPr>
          <p:cNvSpPr txBox="1"/>
          <p:nvPr/>
        </p:nvSpPr>
        <p:spPr>
          <a:xfrm>
            <a:off x="5251937" y="1659988"/>
            <a:ext cx="6550857" cy="2862322"/>
          </a:xfrm>
          <a:prstGeom prst="rect">
            <a:avLst/>
          </a:prstGeom>
          <a:noFill/>
        </p:spPr>
        <p:txBody>
          <a:bodyPr wrap="square" rtlCol="0">
            <a:spAutoFit/>
          </a:bodyPr>
          <a:lstStyle/>
          <a:p>
            <a:r>
              <a:rPr lang="en-US" dirty="0">
                <a:solidFill>
                  <a:schemeClr val="accent1"/>
                </a:solidFill>
                <a:latin typeface="Times New Roman" panose="02020603050405020304" pitchFamily="18" charset="0"/>
                <a:cs typeface="Times New Roman" panose="02020603050405020304" pitchFamily="18" charset="0"/>
              </a:rPr>
              <a:t>Individuals have the ability to improve their income when they specialized their efforts toward the activities they have a comparative advantage in. (</a:t>
            </a:r>
            <a:r>
              <a:rPr lang="en-US" dirty="0" err="1">
                <a:solidFill>
                  <a:schemeClr val="accent1"/>
                </a:solidFill>
                <a:latin typeface="Times New Roman" panose="02020603050405020304" pitchFamily="18" charset="0"/>
                <a:cs typeface="Times New Roman" panose="02020603050405020304" pitchFamily="18" charset="0"/>
              </a:rPr>
              <a:t>Gwartney</a:t>
            </a:r>
            <a:r>
              <a:rPr lang="en-US" dirty="0">
                <a:solidFill>
                  <a:schemeClr val="accent1"/>
                </a:solidFill>
                <a:latin typeface="Times New Roman" panose="02020603050405020304" pitchFamily="18" charset="0"/>
                <a:cs typeface="Times New Roman" panose="02020603050405020304" pitchFamily="18" charset="0"/>
              </a:rPr>
              <a:t>, 2019, pg. 176).</a:t>
            </a:r>
          </a:p>
          <a:p>
            <a:endParaRPr lang="en-US" dirty="0">
              <a:solidFill>
                <a:schemeClr val="accent1"/>
              </a:solidFill>
              <a:latin typeface="Times New Roman" panose="02020603050405020304" pitchFamily="18" charset="0"/>
              <a:cs typeface="Times New Roman" panose="02020603050405020304" pitchFamily="18" charset="0"/>
            </a:endParaRPr>
          </a:p>
          <a:p>
            <a:r>
              <a:rPr lang="en-US" dirty="0">
                <a:solidFill>
                  <a:schemeClr val="accent1"/>
                </a:solidFill>
                <a:latin typeface="Times New Roman" panose="02020603050405020304" pitchFamily="18" charset="0"/>
                <a:cs typeface="Times New Roman" panose="02020603050405020304" pitchFamily="18" charset="0"/>
              </a:rPr>
              <a:t>To receive high earnings, the individual must provide high value activates what the customer is willing pay.  We must learn to continually strengthen the individual comparative advantage by cultivating skills, attitudes, and creativity to increase the value of specialized activities and make weakness irrelevant (</a:t>
            </a:r>
            <a:r>
              <a:rPr lang="en-US" dirty="0" err="1">
                <a:solidFill>
                  <a:schemeClr val="accent1"/>
                </a:solidFill>
                <a:latin typeface="Times New Roman" panose="02020603050405020304" pitchFamily="18" charset="0"/>
                <a:cs typeface="Times New Roman" panose="02020603050405020304" pitchFamily="18" charset="0"/>
              </a:rPr>
              <a:t>Gwartney</a:t>
            </a:r>
            <a:r>
              <a:rPr lang="en-US" dirty="0">
                <a:solidFill>
                  <a:schemeClr val="accent1"/>
                </a:solidFill>
                <a:latin typeface="Times New Roman" panose="02020603050405020304" pitchFamily="18" charset="0"/>
                <a:cs typeface="Times New Roman" panose="02020603050405020304" pitchFamily="18" charset="0"/>
              </a:rPr>
              <a:t>, 2019, pg. 180).</a:t>
            </a:r>
          </a:p>
        </p:txBody>
      </p:sp>
      <p:pic>
        <p:nvPicPr>
          <p:cNvPr id="2" name="Picture 1">
            <a:extLst>
              <a:ext uri="{FF2B5EF4-FFF2-40B4-BE49-F238E27FC236}">
                <a16:creationId xmlns="" xmlns:a16="http://schemas.microsoft.com/office/drawing/2014/main" id="{62B627BD-8247-4724-B782-29B1648B41A4}"/>
              </a:ext>
            </a:extLst>
          </p:cNvPr>
          <p:cNvPicPr>
            <a:picLocks noChangeAspect="1"/>
          </p:cNvPicPr>
          <p:nvPr/>
        </p:nvPicPr>
        <p:blipFill>
          <a:blip r:embed="rId2"/>
          <a:stretch>
            <a:fillRect/>
          </a:stretch>
        </p:blipFill>
        <p:spPr>
          <a:xfrm>
            <a:off x="389206" y="2265338"/>
            <a:ext cx="4136571" cy="4136571"/>
          </a:xfrm>
          <a:prstGeom prst="rect">
            <a:avLst/>
          </a:prstGeom>
        </p:spPr>
      </p:pic>
    </p:spTree>
    <p:extLst>
      <p:ext uri="{BB962C8B-B14F-4D97-AF65-F5344CB8AC3E}">
        <p14:creationId xmlns:p14="http://schemas.microsoft.com/office/powerpoint/2010/main" val="2674144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CEBAE-0447-4D8C-BD1E-73B08E50C210}"/>
              </a:ext>
            </a:extLst>
          </p:cNvPr>
          <p:cNvSpPr>
            <a:spLocks noGrp="1"/>
          </p:cNvSpPr>
          <p:nvPr>
            <p:ph type="ctrTitle"/>
          </p:nvPr>
        </p:nvSpPr>
        <p:spPr>
          <a:xfrm>
            <a:off x="271454" y="154745"/>
            <a:ext cx="5896394" cy="1140554"/>
          </a:xfrm>
        </p:spPr>
        <p:txBody>
          <a:bodyPr anchor="b">
            <a:noAutofit/>
          </a:bodyPr>
          <a:lstStyle/>
          <a:p>
            <a:pPr algn="l"/>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
            </a:r>
            <a:b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br>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
            </a:r>
            <a:b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br>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
            </a:r>
            <a:b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br>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
            </a:r>
            <a:b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br>
            <a:r>
              <a:rPr lang="en-US" sz="2000" b="1" dirty="0">
                <a:solidFill>
                  <a:schemeClr val="bg1">
                    <a:lumMod val="85000"/>
                    <a:lumOff val="15000"/>
                  </a:schemeClr>
                </a:solidFill>
                <a:latin typeface="Times New Roman" panose="02020603050405020304" pitchFamily="18" charset="0"/>
                <a:cs typeface="Times New Roman" panose="02020603050405020304" pitchFamily="18" charset="0"/>
              </a:rPr>
              <a:t>Prices Bring the Choices of Buyers and Sellers into Balance</a:t>
            </a:r>
          </a:p>
        </p:txBody>
      </p:sp>
      <p:sp>
        <p:nvSpPr>
          <p:cNvPr id="3" name="Subtitle 2">
            <a:extLst>
              <a:ext uri="{FF2B5EF4-FFF2-40B4-BE49-F238E27FC236}">
                <a16:creationId xmlns="" xmlns:a16="http://schemas.microsoft.com/office/drawing/2014/main" id="{3D658E33-3219-4BFB-9D74-15668D7BBEB8}"/>
              </a:ext>
            </a:extLst>
          </p:cNvPr>
          <p:cNvSpPr>
            <a:spLocks noGrp="1"/>
          </p:cNvSpPr>
          <p:nvPr>
            <p:ph type="subTitle" idx="1"/>
          </p:nvPr>
        </p:nvSpPr>
        <p:spPr>
          <a:xfrm>
            <a:off x="271455" y="2408903"/>
            <a:ext cx="4152900" cy="2950888"/>
          </a:xfrm>
        </p:spPr>
        <p:txBody>
          <a:bodyPr anchor="t">
            <a:normAutofit/>
          </a:bodyPr>
          <a:lstStyle/>
          <a:p>
            <a:pPr algn="l"/>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Price is a major factor that guides the actions of both sellers and buyers.</a:t>
            </a:r>
          </a:p>
          <a:p>
            <a:pPr algn="l"/>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Whereas there is an inverse relationship between buying power (buyers) and price; there is a positive between the supply components (suppliers) and price (</a:t>
            </a:r>
            <a:r>
              <a:rPr lang="en-US" sz="2000" dirty="0" err="1">
                <a:solidFill>
                  <a:schemeClr val="bg1">
                    <a:lumMod val="85000"/>
                    <a:lumOff val="15000"/>
                  </a:schemeClr>
                </a:solidFill>
                <a:latin typeface="Times New Roman" panose="02020603050405020304" pitchFamily="18" charset="0"/>
                <a:cs typeface="Times New Roman" panose="02020603050405020304" pitchFamily="18" charset="0"/>
              </a:rPr>
              <a:t>Gwartney</a:t>
            </a:r>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 Stroup, Lee, </a:t>
            </a:r>
            <a:r>
              <a:rPr lang="en-US" sz="2000" dirty="0" err="1">
                <a:solidFill>
                  <a:schemeClr val="bg1">
                    <a:lumMod val="85000"/>
                    <a:lumOff val="15000"/>
                  </a:schemeClr>
                </a:solidFill>
                <a:latin typeface="Times New Roman" panose="02020603050405020304" pitchFamily="18" charset="0"/>
                <a:cs typeface="Times New Roman" panose="02020603050405020304" pitchFamily="18" charset="0"/>
              </a:rPr>
              <a:t>Ferrarini</a:t>
            </a:r>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 &amp; Calhoun, 2016). </a:t>
            </a:r>
          </a:p>
          <a:p>
            <a:pPr algn="l"/>
            <a:endParaRPr lang="en-US" sz="800" dirty="0">
              <a:solidFill>
                <a:schemeClr val="bg1">
                  <a:lumMod val="85000"/>
                  <a:lumOff val="15000"/>
                </a:schemeClr>
              </a:solidFill>
            </a:endParaRPr>
          </a:p>
        </p:txBody>
      </p:sp>
      <p:pic>
        <p:nvPicPr>
          <p:cNvPr id="4" name="Picture 3">
            <a:extLst>
              <a:ext uri="{FF2B5EF4-FFF2-40B4-BE49-F238E27FC236}">
                <a16:creationId xmlns="" xmlns:a16="http://schemas.microsoft.com/office/drawing/2014/main" id="{E91D1716-22CE-49B7-BF8E-B6BE858EF8F2}"/>
              </a:ext>
            </a:extLst>
          </p:cNvPr>
          <p:cNvPicPr>
            <a:picLocks noChangeAspect="1"/>
          </p:cNvPicPr>
          <p:nvPr/>
        </p:nvPicPr>
        <p:blipFill rotWithShape="1">
          <a:blip r:embed="rId2"/>
          <a:srcRect l="5009" r="16359" b="2"/>
          <a:stretch/>
        </p:blipFill>
        <p:spPr>
          <a:xfrm>
            <a:off x="6828827" y="1968697"/>
            <a:ext cx="4448774" cy="3168255"/>
          </a:xfrm>
          <a:prstGeom prst="rect">
            <a:avLst/>
          </a:prstGeom>
        </p:spPr>
      </p:pic>
    </p:spTree>
    <p:extLst>
      <p:ext uri="{BB962C8B-B14F-4D97-AF65-F5344CB8AC3E}">
        <p14:creationId xmlns:p14="http://schemas.microsoft.com/office/powerpoint/2010/main" val="2544403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9C3A5C-852E-4AAC-91A0-B2831CBC7BEC}"/>
              </a:ext>
            </a:extLst>
          </p:cNvPr>
          <p:cNvSpPr>
            <a:spLocks noGrp="1"/>
          </p:cNvSpPr>
          <p:nvPr>
            <p:ph type="title"/>
          </p:nvPr>
        </p:nvSpPr>
        <p:spPr>
          <a:xfrm>
            <a:off x="1514292" y="807314"/>
            <a:ext cx="6476769" cy="737513"/>
          </a:xfrm>
        </p:spPr>
        <p:txBody>
          <a:bodyPr vert="horz" lIns="91440" tIns="45720" rIns="91440" bIns="45720" rtlCol="0" anchor="b">
            <a:normAutofit/>
          </a:bodyPr>
          <a:lstStyle/>
          <a:p>
            <a:pPr algn="ctr"/>
            <a:r>
              <a:rPr lang="en-US" sz="4000" kern="1200" dirty="0">
                <a:solidFill>
                  <a:schemeClr val="tx1"/>
                </a:solidFill>
                <a:latin typeface="Times New Roman" panose="02020603050405020304" pitchFamily="18" charset="0"/>
                <a:cs typeface="Times New Roman" panose="02020603050405020304" pitchFamily="18" charset="0"/>
              </a:rPr>
              <a:t>Law of Demand</a:t>
            </a:r>
          </a:p>
        </p:txBody>
      </p:sp>
      <p:pic>
        <p:nvPicPr>
          <p:cNvPr id="6" name="Content Placeholder 5">
            <a:extLst>
              <a:ext uri="{FF2B5EF4-FFF2-40B4-BE49-F238E27FC236}">
                <a16:creationId xmlns="" xmlns:a16="http://schemas.microsoft.com/office/drawing/2014/main" id="{551E1B04-37A1-4B38-9F70-22034BA4B1B5}"/>
              </a:ext>
            </a:extLst>
          </p:cNvPr>
          <p:cNvPicPr>
            <a:picLocks noGrp="1" noChangeAspect="1"/>
          </p:cNvPicPr>
          <p:nvPr>
            <p:ph idx="1"/>
          </p:nvPr>
        </p:nvPicPr>
        <p:blipFill>
          <a:blip r:embed="rId2"/>
          <a:stretch>
            <a:fillRect/>
          </a:stretch>
        </p:blipFill>
        <p:spPr>
          <a:xfrm>
            <a:off x="1514293" y="2832550"/>
            <a:ext cx="5069382" cy="2268549"/>
          </a:xfrm>
          <a:prstGeom prst="rect">
            <a:avLst/>
          </a:prstGeom>
        </p:spPr>
      </p:pic>
      <p:sp>
        <p:nvSpPr>
          <p:cNvPr id="4" name="Text Placeholder 3">
            <a:extLst>
              <a:ext uri="{FF2B5EF4-FFF2-40B4-BE49-F238E27FC236}">
                <a16:creationId xmlns="" xmlns:a16="http://schemas.microsoft.com/office/drawing/2014/main" id="{12909F76-77CB-4FDE-BD2F-48201B1CC57D}"/>
              </a:ext>
            </a:extLst>
          </p:cNvPr>
          <p:cNvSpPr>
            <a:spLocks noGrp="1"/>
          </p:cNvSpPr>
          <p:nvPr>
            <p:ph type="body" sz="half" idx="2"/>
          </p:nvPr>
        </p:nvSpPr>
        <p:spPr>
          <a:xfrm>
            <a:off x="7582486" y="2279151"/>
            <a:ext cx="4431323" cy="3387145"/>
          </a:xfrm>
        </p:spPr>
        <p:txBody>
          <a:bodyPr vert="horz" lIns="91440" tIns="45720" rIns="91440" bIns="45720" rtlCol="0" anchor="ctr">
            <a:normAutofit fontScale="92500"/>
          </a:bodyPr>
          <a:lstStyle/>
          <a:p>
            <a:pPr indent="-228600">
              <a:buFont typeface="Arial" panose="020B0604020202020204" pitchFamily="34" charset="0"/>
              <a:buChar char="•"/>
            </a:pPr>
            <a:endParaRPr lang="en-US" sz="1900" dirty="0"/>
          </a:p>
          <a:p>
            <a:r>
              <a:rPr lang="en-US" sz="2200" dirty="0">
                <a:latin typeface="Times New Roman" panose="02020603050405020304" pitchFamily="18" charset="0"/>
                <a:cs typeface="Times New Roman" panose="02020603050405020304" pitchFamily="18" charset="0"/>
              </a:rPr>
              <a:t>All things being equal, buyers will buy more at lower prices and less at higher prices, this denotes the law of demand. As a rational human being, lower prices mean more residual income to be used for other alternatives. As depicted is the Fig 1.1 prices move from low to high, quantity demanded slides from high to a low </a:t>
            </a:r>
            <a:r>
              <a:rPr lang="en-US" sz="2000" dirty="0">
                <a:latin typeface="Times New Roman" panose="02020603050405020304" pitchFamily="18" charset="0"/>
                <a:cs typeface="Times New Roman" panose="02020603050405020304" pitchFamily="18" charset="0"/>
              </a:rPr>
              <a:t>(Pearson, 2019)</a:t>
            </a:r>
            <a:endParaRPr lang="en-US" sz="2200" dirty="0">
              <a:latin typeface="Times New Roman" panose="02020603050405020304" pitchFamily="18" charset="0"/>
              <a:cs typeface="Times New Roman" panose="02020603050405020304" pitchFamily="18" charset="0"/>
            </a:endParaRPr>
          </a:p>
          <a:p>
            <a:pPr indent="-228600">
              <a:buFont typeface="Arial" panose="020B0604020202020204" pitchFamily="34" charset="0"/>
              <a:buChar char="•"/>
            </a:pPr>
            <a:endParaRPr lang="en-US" sz="1900" dirty="0"/>
          </a:p>
        </p:txBody>
      </p:sp>
      <p:sp>
        <p:nvSpPr>
          <p:cNvPr id="7" name="TextBox 6">
            <a:extLst>
              <a:ext uri="{FF2B5EF4-FFF2-40B4-BE49-F238E27FC236}">
                <a16:creationId xmlns="" xmlns:a16="http://schemas.microsoft.com/office/drawing/2014/main" id="{C39ED24B-826B-4086-9BF7-1CBDE9177024}"/>
              </a:ext>
            </a:extLst>
          </p:cNvPr>
          <p:cNvSpPr txBox="1"/>
          <p:nvPr/>
        </p:nvSpPr>
        <p:spPr>
          <a:xfrm>
            <a:off x="2417988" y="6294783"/>
            <a:ext cx="1517908" cy="369332"/>
          </a:xfrm>
          <a:prstGeom prst="rect">
            <a:avLst/>
          </a:prstGeom>
          <a:noFill/>
        </p:spPr>
        <p:txBody>
          <a:bodyPr wrap="square" rtlCol="0">
            <a:spAutoFit/>
          </a:bodyPr>
          <a:lstStyle/>
          <a:p>
            <a:r>
              <a:rPr lang="en-US" dirty="0"/>
              <a:t>Fig 1.1</a:t>
            </a:r>
          </a:p>
        </p:txBody>
      </p:sp>
    </p:spTree>
    <p:extLst>
      <p:ext uri="{BB962C8B-B14F-4D97-AF65-F5344CB8AC3E}">
        <p14:creationId xmlns:p14="http://schemas.microsoft.com/office/powerpoint/2010/main" val="354043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9C3A5C-852E-4AAC-91A0-B2831CBC7BEC}"/>
              </a:ext>
            </a:extLst>
          </p:cNvPr>
          <p:cNvSpPr>
            <a:spLocks noGrp="1"/>
          </p:cNvSpPr>
          <p:nvPr>
            <p:ph type="title"/>
          </p:nvPr>
        </p:nvSpPr>
        <p:spPr>
          <a:xfrm>
            <a:off x="1514292" y="807314"/>
            <a:ext cx="6476769" cy="737513"/>
          </a:xfrm>
        </p:spPr>
        <p:txBody>
          <a:bodyPr vert="horz" lIns="91440" tIns="45720" rIns="91440" bIns="45720" rtlCol="0" anchor="b">
            <a:normAutofit/>
          </a:bodyPr>
          <a:lstStyle/>
          <a:p>
            <a:pPr algn="ctr"/>
            <a:r>
              <a:rPr lang="en-US" sz="4000" kern="1200" dirty="0">
                <a:solidFill>
                  <a:schemeClr val="tx1"/>
                </a:solidFill>
                <a:latin typeface="Times New Roman" panose="02020603050405020304" pitchFamily="18" charset="0"/>
                <a:cs typeface="Times New Roman" panose="02020603050405020304" pitchFamily="18" charset="0"/>
              </a:rPr>
              <a:t>Law of Supply</a:t>
            </a:r>
          </a:p>
        </p:txBody>
      </p:sp>
      <p:pic>
        <p:nvPicPr>
          <p:cNvPr id="9" name="Content Placeholder 8">
            <a:extLst>
              <a:ext uri="{FF2B5EF4-FFF2-40B4-BE49-F238E27FC236}">
                <a16:creationId xmlns="" xmlns:a16="http://schemas.microsoft.com/office/drawing/2014/main" id="{05F79F90-16D8-45F7-AFDB-9091D01F5F37}"/>
              </a:ext>
            </a:extLst>
          </p:cNvPr>
          <p:cNvPicPr>
            <a:picLocks noGrp="1" noChangeAspect="1"/>
          </p:cNvPicPr>
          <p:nvPr>
            <p:ph idx="1"/>
          </p:nvPr>
        </p:nvPicPr>
        <p:blipFill>
          <a:blip r:embed="rId2"/>
          <a:stretch>
            <a:fillRect/>
          </a:stretch>
        </p:blipFill>
        <p:spPr>
          <a:xfrm>
            <a:off x="1514292" y="2943909"/>
            <a:ext cx="4913012" cy="2132662"/>
          </a:xfrm>
          <a:prstGeom prst="rect">
            <a:avLst/>
          </a:prstGeom>
        </p:spPr>
      </p:pic>
      <p:sp>
        <p:nvSpPr>
          <p:cNvPr id="4" name="Text Placeholder 3">
            <a:extLst>
              <a:ext uri="{FF2B5EF4-FFF2-40B4-BE49-F238E27FC236}">
                <a16:creationId xmlns="" xmlns:a16="http://schemas.microsoft.com/office/drawing/2014/main" id="{12909F76-77CB-4FDE-BD2F-48201B1CC57D}"/>
              </a:ext>
            </a:extLst>
          </p:cNvPr>
          <p:cNvSpPr>
            <a:spLocks noGrp="1"/>
          </p:cNvSpPr>
          <p:nvPr>
            <p:ph type="body" sz="half" idx="2"/>
          </p:nvPr>
        </p:nvSpPr>
        <p:spPr>
          <a:xfrm>
            <a:off x="7447722" y="1041009"/>
            <a:ext cx="4566087" cy="4625288"/>
          </a:xfrm>
        </p:spPr>
        <p:txBody>
          <a:bodyPr vert="horz" lIns="91440" tIns="45720" rIns="91440" bIns="45720" rtlCol="0" anchor="ctr">
            <a:normAutofit lnSpcReduction="10000"/>
          </a:bodyPr>
          <a:lstStyle/>
          <a:p>
            <a:pPr indent="-228600">
              <a:buFont typeface="Arial" panose="020B0604020202020204" pitchFamily="34" charset="0"/>
              <a:buChar char="•"/>
            </a:pPr>
            <a:endParaRPr lang="en-US" sz="1900" dirty="0"/>
          </a:p>
          <a:p>
            <a:r>
              <a:rPr lang="en-US" sz="2400" dirty="0">
                <a:latin typeface="Times New Roman" panose="02020603050405020304" pitchFamily="18" charset="0"/>
                <a:cs typeface="Times New Roman" panose="02020603050405020304" pitchFamily="18" charset="0"/>
              </a:rPr>
              <a:t>Suppliers are motivated by higher prices to make more profit, and will tend to supply more at higher than lower prices; this denotes the law of supply. Suppliers will devote more resources when there is a chance to make more returns on investment. As depicted in Fig 1.2, as prices rise from $2 to $8, quantity supplied rise from 0 to 9, indicating a positive relationship between (Pearson, 2019).</a:t>
            </a:r>
          </a:p>
          <a:p>
            <a:pPr indent="-228600">
              <a:buFont typeface="Arial" panose="020B0604020202020204" pitchFamily="34" charset="0"/>
              <a:buChar char="•"/>
            </a:pPr>
            <a:endParaRPr lang="en-US" sz="1900" dirty="0"/>
          </a:p>
        </p:txBody>
      </p:sp>
      <p:sp>
        <p:nvSpPr>
          <p:cNvPr id="7" name="TextBox 6">
            <a:extLst>
              <a:ext uri="{FF2B5EF4-FFF2-40B4-BE49-F238E27FC236}">
                <a16:creationId xmlns="" xmlns:a16="http://schemas.microsoft.com/office/drawing/2014/main" id="{C39ED24B-826B-4086-9BF7-1CBDE9177024}"/>
              </a:ext>
            </a:extLst>
          </p:cNvPr>
          <p:cNvSpPr txBox="1"/>
          <p:nvPr/>
        </p:nvSpPr>
        <p:spPr>
          <a:xfrm>
            <a:off x="3211844" y="6198036"/>
            <a:ext cx="1517908" cy="369332"/>
          </a:xfrm>
          <a:prstGeom prst="rect">
            <a:avLst/>
          </a:prstGeom>
          <a:noFill/>
        </p:spPr>
        <p:txBody>
          <a:bodyPr wrap="square" rtlCol="0">
            <a:spAutoFit/>
          </a:bodyPr>
          <a:lstStyle/>
          <a:p>
            <a:r>
              <a:rPr lang="en-US" dirty="0"/>
              <a:t>Fig 1.2</a:t>
            </a:r>
          </a:p>
        </p:txBody>
      </p:sp>
    </p:spTree>
    <p:extLst>
      <p:ext uri="{BB962C8B-B14F-4D97-AF65-F5344CB8AC3E}">
        <p14:creationId xmlns:p14="http://schemas.microsoft.com/office/powerpoint/2010/main" val="153086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15CC81-8AA2-4F0D-894A-F46DAA846391}"/>
              </a:ext>
            </a:extLst>
          </p:cNvPr>
          <p:cNvSpPr>
            <a:spLocks noGrp="1"/>
          </p:cNvSpPr>
          <p:nvPr>
            <p:ph type="title"/>
          </p:nvPr>
        </p:nvSpPr>
        <p:spPr>
          <a:xfrm>
            <a:off x="412118" y="105554"/>
            <a:ext cx="3830059" cy="1213468"/>
          </a:xfrm>
          <a:noFill/>
          <a:ln w="19050">
            <a:solidFill>
              <a:schemeClr val="bg1"/>
            </a:solidFill>
          </a:ln>
        </p:spPr>
        <p:txBody>
          <a:bodyPr vert="horz" wrap="square" lIns="91440" tIns="45720" rIns="91440" bIns="45720" rtlCol="0" anchor="ctr">
            <a:normAutofit/>
          </a:bodyPr>
          <a:lstStyle/>
          <a:p>
            <a:pPr algn="ctr"/>
            <a:r>
              <a:rPr lang="en-US" sz="4000" kern="1200" dirty="0">
                <a:latin typeface="Times New Roman" panose="02020603050405020304" pitchFamily="18" charset="0"/>
                <a:cs typeface="Times New Roman" panose="02020603050405020304" pitchFamily="18" charset="0"/>
              </a:rPr>
              <a:t>Eq</a:t>
            </a:r>
            <a:r>
              <a:rPr lang="en-US" sz="2000" kern="1200" dirty="0">
                <a:latin typeface="Times New Roman" panose="02020603050405020304" pitchFamily="18" charset="0"/>
                <a:cs typeface="Times New Roman" panose="02020603050405020304" pitchFamily="18" charset="0"/>
              </a:rPr>
              <a:t>uilibrium Dilemma</a:t>
            </a:r>
          </a:p>
        </p:txBody>
      </p:sp>
      <p:pic>
        <p:nvPicPr>
          <p:cNvPr id="5" name="Content Placeholder 4">
            <a:extLst>
              <a:ext uri="{FF2B5EF4-FFF2-40B4-BE49-F238E27FC236}">
                <a16:creationId xmlns="" xmlns:a16="http://schemas.microsoft.com/office/drawing/2014/main" id="{7D898160-473D-415E-8918-E693BBF54CA6}"/>
              </a:ext>
            </a:extLst>
          </p:cNvPr>
          <p:cNvPicPr>
            <a:picLocks noGrp="1" noChangeAspect="1"/>
          </p:cNvPicPr>
          <p:nvPr>
            <p:ph idx="1"/>
          </p:nvPr>
        </p:nvPicPr>
        <p:blipFill>
          <a:blip r:embed="rId3"/>
          <a:stretch>
            <a:fillRect/>
          </a:stretch>
        </p:blipFill>
        <p:spPr>
          <a:xfrm>
            <a:off x="5297763" y="1001532"/>
            <a:ext cx="6250769" cy="4105041"/>
          </a:xfrm>
          <a:prstGeom prst="rect">
            <a:avLst/>
          </a:prstGeom>
        </p:spPr>
      </p:pic>
      <p:sp>
        <p:nvSpPr>
          <p:cNvPr id="4" name="Text Placeholder 3">
            <a:extLst>
              <a:ext uri="{FF2B5EF4-FFF2-40B4-BE49-F238E27FC236}">
                <a16:creationId xmlns="" xmlns:a16="http://schemas.microsoft.com/office/drawing/2014/main" id="{C54EDF92-AA3A-4805-9469-D8F3A9CF0393}"/>
              </a:ext>
            </a:extLst>
          </p:cNvPr>
          <p:cNvSpPr>
            <a:spLocks noGrp="1"/>
          </p:cNvSpPr>
          <p:nvPr>
            <p:ph type="body" sz="half" idx="2"/>
          </p:nvPr>
        </p:nvSpPr>
        <p:spPr>
          <a:xfrm>
            <a:off x="288900" y="1720181"/>
            <a:ext cx="3830057" cy="4905701"/>
          </a:xfrm>
        </p:spPr>
        <p:txBody>
          <a:bodyPr vert="horz" lIns="91440" tIns="45720" rIns="91440" bIns="45720" rtlCol="0">
            <a:normAutofit fontScale="77500" lnSpcReduction="20000"/>
          </a:bodyPr>
          <a:lstStyle/>
          <a:p>
            <a:r>
              <a:rPr lang="en-US" sz="2800" dirty="0">
                <a:solidFill>
                  <a:schemeClr val="bg1"/>
                </a:solidFill>
              </a:rPr>
              <a:t>If both the buyer and supplier </a:t>
            </a:r>
            <a:r>
              <a:rPr lang="en-US" sz="2800" dirty="0">
                <a:latin typeface="Times New Roman" panose="02020603050405020304" pitchFamily="18" charset="0"/>
                <a:cs typeface="Times New Roman" panose="02020603050405020304" pitchFamily="18" charset="0"/>
              </a:rPr>
              <a:t>live on these extremes, how can both be satisfied? </a:t>
            </a:r>
          </a:p>
          <a:p>
            <a:r>
              <a:rPr lang="en-US" sz="2800" dirty="0">
                <a:latin typeface="Times New Roman" panose="02020603050405020304" pitchFamily="18" charset="0"/>
                <a:cs typeface="Times New Roman" panose="02020603050405020304" pitchFamily="18" charset="0"/>
              </a:rPr>
              <a:t>The answer to this, is termed Equilibrium; the point at which both the buyer and seller agree to a specific quantity and price that satisfies their individual objectives. Per the Fig 1.3, at P1 and S1 both the supply and demand curves intersect (Price $10, Quantity 20 units), at this point there isn`t any surplus or shortage in the market and both parties are satisfied </a:t>
            </a:r>
          </a:p>
          <a:p>
            <a:pPr indent="-228600">
              <a:buFont typeface="Arial" panose="020B0604020202020204" pitchFamily="34" charset="0"/>
              <a:buChar char="•"/>
            </a:pPr>
            <a:endParaRPr lang="en-US" dirty="0">
              <a:solidFill>
                <a:schemeClr val="bg1"/>
              </a:solidFill>
            </a:endParaRPr>
          </a:p>
        </p:txBody>
      </p:sp>
      <p:sp>
        <p:nvSpPr>
          <p:cNvPr id="6" name="TextBox 5">
            <a:extLst>
              <a:ext uri="{FF2B5EF4-FFF2-40B4-BE49-F238E27FC236}">
                <a16:creationId xmlns="" xmlns:a16="http://schemas.microsoft.com/office/drawing/2014/main" id="{9B079A05-F093-4C57-AAE9-A796443E6627}"/>
              </a:ext>
            </a:extLst>
          </p:cNvPr>
          <p:cNvSpPr txBox="1"/>
          <p:nvPr/>
        </p:nvSpPr>
        <p:spPr>
          <a:xfrm>
            <a:off x="7413674" y="5570806"/>
            <a:ext cx="1477108" cy="369332"/>
          </a:xfrm>
          <a:prstGeom prst="rect">
            <a:avLst/>
          </a:prstGeom>
          <a:noFill/>
        </p:spPr>
        <p:txBody>
          <a:bodyPr wrap="square" rtlCol="0">
            <a:spAutoFit/>
          </a:bodyPr>
          <a:lstStyle/>
          <a:p>
            <a:r>
              <a:rPr lang="en-US" dirty="0"/>
              <a:t>Fig 1.3</a:t>
            </a:r>
          </a:p>
        </p:txBody>
      </p:sp>
    </p:spTree>
    <p:extLst>
      <p:ext uri="{BB962C8B-B14F-4D97-AF65-F5344CB8AC3E}">
        <p14:creationId xmlns:p14="http://schemas.microsoft.com/office/powerpoint/2010/main" val="1784614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9A7172-E6CB-FE48-92FF-51C13ECE09E3}"/>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What is Scarcity?</a:t>
            </a:r>
          </a:p>
        </p:txBody>
      </p:sp>
      <p:pic>
        <p:nvPicPr>
          <p:cNvPr id="4" name="Content Placeholder 3">
            <a:extLst>
              <a:ext uri="{FF2B5EF4-FFF2-40B4-BE49-F238E27FC236}">
                <a16:creationId xmlns="" xmlns:a16="http://schemas.microsoft.com/office/drawing/2014/main" id="{1860D34F-B256-434D-A5F1-5495CD505C3C}"/>
              </a:ext>
            </a:extLst>
          </p:cNvPr>
          <p:cNvPicPr>
            <a:picLocks noGrp="1" noChangeAspect="1"/>
          </p:cNvPicPr>
          <p:nvPr>
            <p:ph idx="1"/>
          </p:nvPr>
        </p:nvPicPr>
        <p:blipFill>
          <a:blip r:embed="rId2"/>
          <a:stretch>
            <a:fillRect/>
          </a:stretch>
        </p:blipFill>
        <p:spPr>
          <a:xfrm>
            <a:off x="5102319" y="2249485"/>
            <a:ext cx="5141819" cy="3563328"/>
          </a:xfrm>
          <a:prstGeom prst="rect">
            <a:avLst/>
          </a:prstGeom>
        </p:spPr>
      </p:pic>
      <p:sp>
        <p:nvSpPr>
          <p:cNvPr id="6" name="Text Placeholder 5">
            <a:extLst>
              <a:ext uri="{FF2B5EF4-FFF2-40B4-BE49-F238E27FC236}">
                <a16:creationId xmlns="" xmlns:a16="http://schemas.microsoft.com/office/drawing/2014/main" id="{153DF4AF-BA4A-8541-A173-4ED09B08F27E}"/>
              </a:ext>
            </a:extLst>
          </p:cNvPr>
          <p:cNvSpPr>
            <a:spLocks noGrp="1"/>
          </p:cNvSpPr>
          <p:nvPr>
            <p:ph type="body" sz="half" idx="2"/>
          </p:nvPr>
        </p:nvSpPr>
        <p:spPr/>
        <p:txBody>
          <a:bodyPr>
            <a:noAutofit/>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The basic economic problem, the gap between limited-that is scarce-resources and theoretically limitless wants (Investopedia, 2019). </a:t>
            </a:r>
          </a:p>
        </p:txBody>
      </p:sp>
    </p:spTree>
    <p:extLst>
      <p:ext uri="{BB962C8B-B14F-4D97-AF65-F5344CB8AC3E}">
        <p14:creationId xmlns:p14="http://schemas.microsoft.com/office/powerpoint/2010/main" val="163916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A3F91A77-B87B-514E-8977-DD05E79E2CE7}"/>
              </a:ext>
            </a:extLst>
          </p:cNvPr>
          <p:cNvSpPr>
            <a:spLocks noGrp="1"/>
          </p:cNvSpPr>
          <p:nvPr>
            <p:ph type="title"/>
          </p:nvPr>
        </p:nvSpPr>
        <p:spPr>
          <a:xfrm>
            <a:off x="855266" y="618518"/>
            <a:ext cx="2851417" cy="1478570"/>
          </a:xfrm>
        </p:spPr>
        <p:txBody>
          <a:bodyPr vert="horz" lIns="91440" tIns="45720" rIns="91440" bIns="45720" rtlCol="0" anchor="ctr">
            <a:normAutofit/>
          </a:bodyPr>
          <a:lstStyle/>
          <a:p>
            <a:r>
              <a:rPr lang="en-US" dirty="0">
                <a:latin typeface="Times New Roman" panose="02020603050405020304" pitchFamily="18" charset="0"/>
                <a:cs typeface="Times New Roman" panose="02020603050405020304" pitchFamily="18" charset="0"/>
              </a:rPr>
              <a:t>S</a:t>
            </a:r>
            <a:r>
              <a:rPr lang="en-US" sz="1800" dirty="0">
                <a:latin typeface="Times New Roman" panose="02020603050405020304" pitchFamily="18" charset="0"/>
                <a:cs typeface="Times New Roman" panose="02020603050405020304" pitchFamily="18" charset="0"/>
              </a:rPr>
              <a:t>carcity</a:t>
            </a:r>
          </a:p>
        </p:txBody>
      </p:sp>
      <p:pic>
        <p:nvPicPr>
          <p:cNvPr id="8" name="Content Placeholder 7">
            <a:extLst>
              <a:ext uri="{FF2B5EF4-FFF2-40B4-BE49-F238E27FC236}">
                <a16:creationId xmlns="" xmlns:a16="http://schemas.microsoft.com/office/drawing/2014/main" id="{1A5D56B6-7CAB-E740-B35B-E9CC0322A7B1}"/>
              </a:ext>
            </a:extLst>
          </p:cNvPr>
          <p:cNvPicPr>
            <a:picLocks noGrp="1" noChangeAspect="1"/>
          </p:cNvPicPr>
          <p:nvPr>
            <p:ph idx="1"/>
          </p:nvPr>
        </p:nvPicPr>
        <p:blipFill>
          <a:blip r:embed="rId2"/>
          <a:stretch>
            <a:fillRect/>
          </a:stretch>
        </p:blipFill>
        <p:spPr>
          <a:xfrm>
            <a:off x="4711778" y="1450530"/>
            <a:ext cx="6844045" cy="3952435"/>
          </a:xfrm>
          <a:prstGeom prst="rect">
            <a:avLst/>
          </a:prstGeom>
        </p:spPr>
      </p:pic>
      <p:sp>
        <p:nvSpPr>
          <p:cNvPr id="7" name="Text Placeholder 6">
            <a:extLst>
              <a:ext uri="{FF2B5EF4-FFF2-40B4-BE49-F238E27FC236}">
                <a16:creationId xmlns="" xmlns:a16="http://schemas.microsoft.com/office/drawing/2014/main" id="{2D76B2DE-3B86-0F41-B21D-A2018C049D21}"/>
              </a:ext>
            </a:extLst>
          </p:cNvPr>
          <p:cNvSpPr>
            <a:spLocks noGrp="1"/>
          </p:cNvSpPr>
          <p:nvPr>
            <p:ph type="body" sz="half" idx="2"/>
          </p:nvPr>
        </p:nvSpPr>
        <p:spPr>
          <a:xfrm>
            <a:off x="844620" y="2249487"/>
            <a:ext cx="2862444" cy="3957302"/>
          </a:xfrm>
        </p:spPr>
        <p:txBody>
          <a:bodyPr vert="horz" lIns="91440" tIns="45720" rIns="91440" bIns="45720" rtlCol="0">
            <a:normAutofit lnSpcReduction="10000"/>
          </a:bodyPr>
          <a:lstStyle/>
          <a:p>
            <a:pPr indent="-2286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The first lesson in economics is scarcity: there is never enough of anything to full satisfy all those who want it. The first lesson of politics is to disregard the first lesson of economics </a:t>
            </a:r>
          </a:p>
          <a:p>
            <a:r>
              <a:rPr lang="en-US" sz="2000" dirty="0">
                <a:latin typeface="Times New Roman" panose="02020603050405020304" pitchFamily="18" charset="0"/>
                <a:cs typeface="Times New Roman" panose="02020603050405020304" pitchFamily="18" charset="0"/>
              </a:rPr>
              <a:t>- Thomas Sowell, Professor of Economics, Stanford University</a:t>
            </a:r>
          </a:p>
          <a:p>
            <a:pPr indent="-2286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(Sowell, 2014)</a:t>
            </a:r>
          </a:p>
        </p:txBody>
      </p:sp>
    </p:spTree>
    <p:extLst>
      <p:ext uri="{BB962C8B-B14F-4D97-AF65-F5344CB8AC3E}">
        <p14:creationId xmlns:p14="http://schemas.microsoft.com/office/powerpoint/2010/main" val="3101021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4E0447-C231-204B-85D0-0B59126FA101}"/>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Shortage</a:t>
            </a:r>
          </a:p>
        </p:txBody>
      </p:sp>
      <p:sp>
        <p:nvSpPr>
          <p:cNvPr id="3" name="Content Placeholder 2">
            <a:extLst>
              <a:ext uri="{FF2B5EF4-FFF2-40B4-BE49-F238E27FC236}">
                <a16:creationId xmlns="" xmlns:a16="http://schemas.microsoft.com/office/drawing/2014/main" id="{16FAC44B-F5E8-FB4B-8D95-0C1E6FDF92A8}"/>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A condition in which the amount of a good offered for sale by producers is less than the amount demanded by buyers because government has imposed a below-equilibrium price (</a:t>
            </a:r>
            <a:r>
              <a:rPr lang="en-US" sz="2800" dirty="0" err="1">
                <a:latin typeface="Times New Roman" panose="02020603050405020304" pitchFamily="18" charset="0"/>
                <a:cs typeface="Times New Roman" panose="02020603050405020304" pitchFamily="18" charset="0"/>
              </a:rPr>
              <a:t>Gwartney,Stroup,Lee,Ferrarini</a:t>
            </a:r>
            <a:r>
              <a:rPr lang="en-US" sz="2800" dirty="0">
                <a:latin typeface="Times New Roman" panose="02020603050405020304" pitchFamily="18" charset="0"/>
                <a:cs typeface="Times New Roman" panose="02020603050405020304" pitchFamily="18" charset="0"/>
              </a:rPr>
              <a:t> &amp; Calhoun, 2016).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4927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D2426F-2A00-4E4F-B58A-C27ED4FAB628}"/>
              </a:ext>
            </a:extLst>
          </p:cNvPr>
          <p:cNvSpPr>
            <a:spLocks noGrp="1"/>
          </p:cNvSpPr>
          <p:nvPr>
            <p:ph type="title"/>
          </p:nvPr>
        </p:nvSpPr>
        <p:spPr/>
        <p:txBody>
          <a:bodyPr/>
          <a:lstStyle/>
          <a:p>
            <a:r>
              <a:rPr lang="en-US" sz="3200" dirty="0">
                <a:latin typeface="Times New Roman" panose="02020603050405020304" pitchFamily="18" charset="0"/>
                <a:cs typeface="Times New Roman" panose="02020603050405020304" pitchFamily="18" charset="0"/>
              </a:rPr>
              <a:t>Reasons of shortage</a:t>
            </a:r>
          </a:p>
        </p:txBody>
      </p:sp>
      <p:pic>
        <p:nvPicPr>
          <p:cNvPr id="5" name="Content Placeholder 4">
            <a:extLst>
              <a:ext uri="{FF2B5EF4-FFF2-40B4-BE49-F238E27FC236}">
                <a16:creationId xmlns="" xmlns:a16="http://schemas.microsoft.com/office/drawing/2014/main" id="{4EBF44E9-3136-9B4A-8C9E-557DB3AF9AF4}"/>
              </a:ext>
            </a:extLst>
          </p:cNvPr>
          <p:cNvPicPr>
            <a:picLocks noGrp="1" noChangeAspect="1"/>
          </p:cNvPicPr>
          <p:nvPr>
            <p:ph idx="1"/>
          </p:nvPr>
        </p:nvPicPr>
        <p:blipFill>
          <a:blip r:embed="rId2"/>
          <a:stretch>
            <a:fillRect/>
          </a:stretch>
        </p:blipFill>
        <p:spPr>
          <a:xfrm>
            <a:off x="5154082" y="1680666"/>
            <a:ext cx="5967107" cy="3541714"/>
          </a:xfrm>
          <a:prstGeom prst="rect">
            <a:avLst/>
          </a:prstGeom>
        </p:spPr>
      </p:pic>
      <p:sp>
        <p:nvSpPr>
          <p:cNvPr id="4" name="Text Placeholder 3">
            <a:extLst>
              <a:ext uri="{FF2B5EF4-FFF2-40B4-BE49-F238E27FC236}">
                <a16:creationId xmlns="" xmlns:a16="http://schemas.microsoft.com/office/drawing/2014/main" id="{A0DE541C-9770-DD4C-B783-B8D2BACD45E5}"/>
              </a:ext>
            </a:extLst>
          </p:cNvPr>
          <p:cNvSpPr>
            <a:spLocks noGrp="1"/>
          </p:cNvSpPr>
          <p:nvPr>
            <p:ph type="body" sz="half" idx="2"/>
          </p:nvPr>
        </p:nvSpPr>
        <p:spPr/>
        <p:txBody>
          <a:bodyPr/>
          <a:lstStyle/>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Increase in demand</a:t>
            </a: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Decrease in supply</a:t>
            </a:r>
          </a:p>
          <a:p>
            <a:pPr marL="285750" indent="-28575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Government intervention</a:t>
            </a:r>
          </a:p>
          <a:p>
            <a:endParaRPr lang="en-US" dirty="0"/>
          </a:p>
        </p:txBody>
      </p:sp>
    </p:spTree>
    <p:extLst>
      <p:ext uri="{BB962C8B-B14F-4D97-AF65-F5344CB8AC3E}">
        <p14:creationId xmlns:p14="http://schemas.microsoft.com/office/powerpoint/2010/main" val="3171035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CEBAE-0447-4D8C-BD1E-73B08E50C210}"/>
              </a:ext>
            </a:extLst>
          </p:cNvPr>
          <p:cNvSpPr>
            <a:spLocks noGrp="1"/>
          </p:cNvSpPr>
          <p:nvPr>
            <p:ph type="ctrTitle"/>
          </p:nvPr>
        </p:nvSpPr>
        <p:spPr>
          <a:xfrm>
            <a:off x="271454" y="154745"/>
            <a:ext cx="5896394" cy="1140554"/>
          </a:xfrm>
        </p:spPr>
        <p:txBody>
          <a:bodyPr anchor="b">
            <a:noAutofit/>
          </a:bodyPr>
          <a:lstStyle/>
          <a:p>
            <a:pPr algn="l"/>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
            </a:r>
            <a:b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br>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
            </a:r>
            <a:b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br>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
            </a:r>
            <a:b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br>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
            </a:r>
            <a:b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br>
            <a:r>
              <a:rPr lang="en-US" sz="2800" b="1" dirty="0">
                <a:solidFill>
                  <a:schemeClr val="bg1">
                    <a:lumMod val="85000"/>
                    <a:lumOff val="15000"/>
                  </a:schemeClr>
                </a:solidFill>
                <a:latin typeface="Times New Roman" panose="02020603050405020304" pitchFamily="18" charset="0"/>
                <a:cs typeface="Times New Roman" panose="02020603050405020304" pitchFamily="18" charset="0"/>
              </a:rPr>
              <a:t>Conclusion</a:t>
            </a:r>
            <a:endParaRPr lang="en-US" sz="2000" b="1" dirty="0">
              <a:solidFill>
                <a:schemeClr val="bg1">
                  <a:lumMod val="85000"/>
                  <a:lumOff val="15000"/>
                </a:schemeClr>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 xmlns:a16="http://schemas.microsoft.com/office/drawing/2014/main" id="{3D658E33-3219-4BFB-9D74-15668D7BBEB8}"/>
              </a:ext>
            </a:extLst>
          </p:cNvPr>
          <p:cNvSpPr>
            <a:spLocks noGrp="1"/>
          </p:cNvSpPr>
          <p:nvPr>
            <p:ph type="subTitle" idx="1"/>
          </p:nvPr>
        </p:nvSpPr>
        <p:spPr>
          <a:xfrm>
            <a:off x="271454" y="1194955"/>
            <a:ext cx="5973481" cy="4164836"/>
          </a:xfrm>
        </p:spPr>
        <p:txBody>
          <a:bodyPr anchor="t">
            <a:normAutofit/>
          </a:bodyPr>
          <a:lstStyle/>
          <a:p>
            <a:pPr algn="l"/>
            <a:endParaRPr lang="en-US" sz="2000" dirty="0">
              <a:solidFill>
                <a:schemeClr val="bg1">
                  <a:lumMod val="85000"/>
                  <a:lumOff val="15000"/>
                </a:schemeClr>
              </a:solidFill>
              <a:latin typeface="Times New Roman" panose="02020603050405020304" pitchFamily="18" charset="0"/>
              <a:cs typeface="Times New Roman" panose="02020603050405020304" pitchFamily="18" charset="0"/>
            </a:endParaRPr>
          </a:p>
          <a:p>
            <a:pPr algn="l"/>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This  Presentation deals in explaining three important concepts which being the </a:t>
            </a:r>
          </a:p>
          <a:p>
            <a:pPr marL="457200" indent="-457200" algn="l">
              <a:buAutoNum type="arabicParenR"/>
            </a:pPr>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1) Comparative Analysis on Economic Terms </a:t>
            </a:r>
          </a:p>
          <a:p>
            <a:pPr marL="457200" indent="-457200" algn="l">
              <a:buAutoNum type="arabicParenR"/>
            </a:pPr>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2) Concept of supply and Demand</a:t>
            </a:r>
          </a:p>
          <a:p>
            <a:pPr marL="457200" indent="-457200" algn="l">
              <a:buAutoNum type="arabicParenR"/>
            </a:pPr>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3) Concept of Scarcity and Surplus , Shortage </a:t>
            </a:r>
          </a:p>
          <a:p>
            <a:pPr marL="457200" indent="-457200" algn="l">
              <a:buAutoNum type="arabicParenR"/>
            </a:pPr>
            <a:endParaRPr lang="en-US" sz="2000" dirty="0">
              <a:solidFill>
                <a:schemeClr val="bg1">
                  <a:lumMod val="85000"/>
                  <a:lumOff val="15000"/>
                </a:schemeClr>
              </a:solidFill>
              <a:latin typeface="Times New Roman" panose="02020603050405020304" pitchFamily="18" charset="0"/>
              <a:cs typeface="Times New Roman" panose="02020603050405020304" pitchFamily="18" charset="0"/>
            </a:endParaRPr>
          </a:p>
          <a:p>
            <a:pPr marL="457200" indent="-457200" algn="l">
              <a:buAutoNum type="arabicParenR"/>
            </a:pPr>
            <a:r>
              <a:rPr lang="en-US" sz="2000" dirty="0">
                <a:solidFill>
                  <a:schemeClr val="bg1">
                    <a:lumMod val="85000"/>
                    <a:lumOff val="15000"/>
                  </a:schemeClr>
                </a:solidFill>
                <a:latin typeface="Times New Roman" panose="02020603050405020304" pitchFamily="18" charset="0"/>
                <a:cs typeface="Times New Roman" panose="02020603050405020304" pitchFamily="18" charset="0"/>
              </a:rPr>
              <a:t>Hence, this presentation analyzes the common concepts and general analysis on account of the economic terms. </a:t>
            </a:r>
          </a:p>
        </p:txBody>
      </p:sp>
      <p:pic>
        <p:nvPicPr>
          <p:cNvPr id="4" name="Picture 3">
            <a:extLst>
              <a:ext uri="{FF2B5EF4-FFF2-40B4-BE49-F238E27FC236}">
                <a16:creationId xmlns="" xmlns:a16="http://schemas.microsoft.com/office/drawing/2014/main" id="{E91D1716-22CE-49B7-BF8E-B6BE858EF8F2}"/>
              </a:ext>
            </a:extLst>
          </p:cNvPr>
          <p:cNvPicPr>
            <a:picLocks noChangeAspect="1"/>
          </p:cNvPicPr>
          <p:nvPr/>
        </p:nvPicPr>
        <p:blipFill rotWithShape="1">
          <a:blip r:embed="rId2"/>
          <a:srcRect l="5009" r="16359" b="2"/>
          <a:stretch/>
        </p:blipFill>
        <p:spPr>
          <a:xfrm>
            <a:off x="6828827" y="1968697"/>
            <a:ext cx="4448774" cy="3168255"/>
          </a:xfrm>
          <a:prstGeom prst="rect">
            <a:avLst/>
          </a:prstGeom>
        </p:spPr>
      </p:pic>
    </p:spTree>
    <p:extLst>
      <p:ext uri="{BB962C8B-B14F-4D97-AF65-F5344CB8AC3E}">
        <p14:creationId xmlns:p14="http://schemas.microsoft.com/office/powerpoint/2010/main" val="852205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7617C7-A94E-4507-B0E6-23CCC84DE6B4}"/>
              </a:ext>
            </a:extLst>
          </p:cNvPr>
          <p:cNvSpPr>
            <a:spLocks noGrp="1"/>
          </p:cNvSpPr>
          <p:nvPr>
            <p:ph type="title"/>
          </p:nvPr>
        </p:nvSpPr>
        <p:spPr>
          <a:xfrm>
            <a:off x="838200" y="365126"/>
            <a:ext cx="10515600" cy="933588"/>
          </a:xfrm>
        </p:spPr>
        <p:txBody>
          <a:bodyPr>
            <a:normAutofit/>
          </a:bodyPr>
          <a:lstStyle/>
          <a:p>
            <a:pPr algn="ctr"/>
            <a:r>
              <a:rPr lang="en-US" sz="3200"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 xmlns:a16="http://schemas.microsoft.com/office/drawing/2014/main" id="{1DF2E4E7-D9E7-4F67-9DA5-87B969B4ED63}"/>
              </a:ext>
            </a:extLst>
          </p:cNvPr>
          <p:cNvSpPr>
            <a:spLocks noGrp="1"/>
          </p:cNvSpPr>
          <p:nvPr>
            <p:ph idx="1"/>
          </p:nvPr>
        </p:nvSpPr>
        <p:spPr>
          <a:xfrm>
            <a:off x="838200" y="1563757"/>
            <a:ext cx="10515600" cy="4613206"/>
          </a:xfrm>
        </p:spPr>
        <p:txBody>
          <a:bodyPr>
            <a:normAutofit/>
          </a:bodyPr>
          <a:lstStyle/>
          <a:p>
            <a:pPr marL="0" indent="0">
              <a:buNone/>
            </a:pPr>
            <a:r>
              <a:rPr lang="en-US" sz="3200" dirty="0" err="1">
                <a:latin typeface="Times New Roman" panose="02020603050405020304" pitchFamily="18" charset="0"/>
                <a:cs typeface="Times New Roman" panose="02020603050405020304" pitchFamily="18" charset="0"/>
              </a:rPr>
              <a:t>Gwartney</a:t>
            </a:r>
            <a:r>
              <a:rPr lang="en-US" sz="3200" dirty="0">
                <a:latin typeface="Times New Roman" panose="02020603050405020304" pitchFamily="18" charset="0"/>
                <a:cs typeface="Times New Roman" panose="02020603050405020304" pitchFamily="18" charset="0"/>
              </a:rPr>
              <a:t>, J. D. (2016). Common sense economics: what everyone should know about wealth and prosperity. Macmillan.</a:t>
            </a:r>
          </a:p>
          <a:p>
            <a:pPr marL="0" indent="0">
              <a:buNone/>
            </a:pPr>
            <a:r>
              <a:rPr lang="en-US" sz="3200" dirty="0">
                <a:latin typeface="Times New Roman" panose="02020603050405020304" pitchFamily="18" charset="0"/>
                <a:cs typeface="Times New Roman" panose="02020603050405020304" pitchFamily="18" charset="0"/>
              </a:rPr>
              <a:t>Pearson, D. (2019). Income Redistribution, Economic Freedom, and State Growth as considerations for Location Strategy.</a:t>
            </a:r>
          </a:p>
          <a:p>
            <a:pPr marL="0" indent="0">
              <a:buNone/>
            </a:pPr>
            <a:r>
              <a:rPr lang="en-US" sz="3200" dirty="0">
                <a:latin typeface="Times New Roman" panose="02020603050405020304" pitchFamily="18" charset="0"/>
                <a:cs typeface="Times New Roman" panose="02020603050405020304" pitchFamily="18" charset="0"/>
              </a:rPr>
              <a:t>Sowell, T. (2014). </a:t>
            </a:r>
            <a:r>
              <a:rPr lang="en-US" sz="3200" i="1" dirty="0">
                <a:latin typeface="Times New Roman" panose="02020603050405020304" pitchFamily="18" charset="0"/>
                <a:cs typeface="Times New Roman" panose="02020603050405020304" pitchFamily="18" charset="0"/>
              </a:rPr>
              <a:t>Basic economics</a:t>
            </a:r>
            <a:r>
              <a:rPr lang="en-US" sz="3200" dirty="0">
                <a:latin typeface="Times New Roman" panose="02020603050405020304" pitchFamily="18" charset="0"/>
                <a:cs typeface="Times New Roman" panose="02020603050405020304" pitchFamily="18" charset="0"/>
              </a:rPr>
              <a:t>. Hachette UK.</a:t>
            </a:r>
          </a:p>
        </p:txBody>
      </p:sp>
    </p:spTree>
    <p:extLst>
      <p:ext uri="{BB962C8B-B14F-4D97-AF65-F5344CB8AC3E}">
        <p14:creationId xmlns:p14="http://schemas.microsoft.com/office/powerpoint/2010/main" val="3761239455"/>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258</TotalTime>
  <Words>957</Words>
  <Application>Microsoft Office PowerPoint</Application>
  <PresentationFormat>Widescreen</PresentationFormat>
  <Paragraphs>59</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Corbel</vt:lpstr>
      <vt:lpstr>Times New Roman</vt:lpstr>
      <vt:lpstr>Basis</vt:lpstr>
      <vt:lpstr>Common Sense Economics : A Guide to Critical Thinking     </vt:lpstr>
      <vt:lpstr>PowerPoint Presentation</vt:lpstr>
      <vt:lpstr>PowerPoint Presentation</vt:lpstr>
      <vt:lpstr>PowerPoint Presentation</vt:lpstr>
      <vt:lpstr>    Prices Bring the Choices of Buyers and Sellers into Balance</vt:lpstr>
      <vt:lpstr>Law of Demand</vt:lpstr>
      <vt:lpstr>Law of Supply</vt:lpstr>
      <vt:lpstr>Equilibrium Dilemma</vt:lpstr>
      <vt:lpstr>What is Scarcity?</vt:lpstr>
      <vt:lpstr>Scarcity</vt:lpstr>
      <vt:lpstr>Shortage</vt:lpstr>
      <vt:lpstr>Reasons of shortage</vt:lpstr>
      <vt:lpstr>    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Values of a Critical Thinker</dc:title>
  <dc:creator>Bruce Baginski</dc:creator>
  <cp:lastModifiedBy>Erica Gibson</cp:lastModifiedBy>
  <cp:revision>21</cp:revision>
  <dcterms:created xsi:type="dcterms:W3CDTF">2019-05-22T15:48:58Z</dcterms:created>
  <dcterms:modified xsi:type="dcterms:W3CDTF">2019-06-02T02:12:19Z</dcterms:modified>
</cp:coreProperties>
</file>